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9134475" cy="12179300" type="ledger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836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0000"/>
    <a:srgbClr val="FF0066"/>
    <a:srgbClr val="FFFF99"/>
    <a:srgbClr val="990033"/>
    <a:srgbClr val="CC3300"/>
    <a:srgbClr val="FF3300"/>
    <a:srgbClr val="CCECFF"/>
    <a:srgbClr val="660033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1954" y="48"/>
      </p:cViewPr>
      <p:guideLst>
        <p:guide orient="horz" pos="3836"/>
        <p:guide pos="287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783013"/>
            <a:ext cx="7762875" cy="26114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0013" y="6900863"/>
            <a:ext cx="6394450" cy="3113087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C69DC2-E248-4BF2-A1C5-27B3700A3F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B8830-163B-4E9C-B7B5-E6F1B826DD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3050" y="485775"/>
            <a:ext cx="2054225" cy="103949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85775"/>
            <a:ext cx="6013450" cy="103949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408DC4-8A2D-4452-80BC-1DEB563879C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AF311A-ADD6-4A40-A540-E81F2E113F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826375"/>
            <a:ext cx="7762875" cy="2419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5162550"/>
            <a:ext cx="7762875" cy="266382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EBBB15C-4D04-4084-BC6C-C2782E29DD5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841625"/>
            <a:ext cx="4033838" cy="803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2841625"/>
            <a:ext cx="4033837" cy="8039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B9770F-53B6-4ACA-8B49-BEC551A291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363"/>
            <a:ext cx="8220075" cy="203041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25738"/>
            <a:ext cx="4035425" cy="1136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862388"/>
            <a:ext cx="4035425" cy="7016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263" y="2725738"/>
            <a:ext cx="4037012" cy="11366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263" y="3862388"/>
            <a:ext cx="4037012" cy="7016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AF46B-2F4D-4DDD-88C0-B760885076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4619B8-B808-49F6-8B50-6D142C9B082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C3CF7C-D513-4F96-A883-6B25AEC672A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4188"/>
            <a:ext cx="3005138" cy="20637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875" y="484188"/>
            <a:ext cx="5105400" cy="103949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547938"/>
            <a:ext cx="3005138" cy="8331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D629B2-2EA5-429F-8703-6F2C77A2631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0700" y="8524875"/>
            <a:ext cx="5480050" cy="1006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0700" y="1089025"/>
            <a:ext cx="5480050" cy="73072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0700" y="9531350"/>
            <a:ext cx="5480050" cy="14303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8E6C0-F44A-4055-8669-602C636DF77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85775"/>
            <a:ext cx="8220075" cy="202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8406" tIns="59203" rIns="118406" bIns="5920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841625"/>
            <a:ext cx="8220075" cy="803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8406" tIns="59203" rIns="118406" bIns="592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11091863"/>
            <a:ext cx="21304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8406" tIns="59203" rIns="118406" bIns="59203" numCol="1" anchor="t" anchorCtr="0" compatLnSpc="1">
            <a:prstTxWarp prst="textNoShape">
              <a:avLst/>
            </a:prstTxWarp>
          </a:bodyPr>
          <a:lstStyle>
            <a:lvl1pPr defTabSz="1184275">
              <a:defRPr sz="18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1025" y="11091863"/>
            <a:ext cx="28924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8406" tIns="59203" rIns="118406" bIns="59203" numCol="1" anchor="t" anchorCtr="0" compatLnSpc="1">
            <a:prstTxWarp prst="textNoShape">
              <a:avLst/>
            </a:prstTxWarp>
          </a:bodyPr>
          <a:lstStyle>
            <a:lvl1pPr algn="ctr" defTabSz="1184275">
              <a:defRPr sz="18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46850" y="11091863"/>
            <a:ext cx="2130425" cy="846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18406" tIns="59203" rIns="118406" bIns="59203" numCol="1" anchor="t" anchorCtr="0" compatLnSpc="1">
            <a:prstTxWarp prst="textNoShape">
              <a:avLst/>
            </a:prstTxWarp>
          </a:bodyPr>
          <a:lstStyle>
            <a:lvl1pPr algn="r" defTabSz="1184275">
              <a:defRPr sz="1800"/>
            </a:lvl1pPr>
          </a:lstStyle>
          <a:p>
            <a:fld id="{A5B95007-AF58-4E2C-9540-1C2C3E8F1D3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+mj-lt"/>
          <a:ea typeface="+mj-ea"/>
          <a:cs typeface="+mj-cs"/>
        </a:defRPr>
      </a:lvl1pPr>
      <a:lvl2pPr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2pPr>
      <a:lvl3pPr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3pPr>
      <a:lvl4pPr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4pPr>
      <a:lvl5pPr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5pPr>
      <a:lvl6pPr marL="457200"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6pPr>
      <a:lvl7pPr marL="914400"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7pPr>
      <a:lvl8pPr marL="1371600"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8pPr>
      <a:lvl9pPr marL="1828800" algn="ctr" defTabSz="1184275" rtl="0" fontAlgn="base">
        <a:spcBef>
          <a:spcPct val="0"/>
        </a:spcBef>
        <a:spcAft>
          <a:spcPct val="0"/>
        </a:spcAft>
        <a:defRPr sz="57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444500" indent="-444500" algn="l" defTabSz="1184275" rtl="0" fontAlgn="base">
        <a:spcBef>
          <a:spcPct val="20000"/>
        </a:spcBef>
        <a:spcAft>
          <a:spcPct val="0"/>
        </a:spcAft>
        <a:buChar char="•"/>
        <a:defRPr sz="4100">
          <a:solidFill>
            <a:schemeClr val="tx1"/>
          </a:solidFill>
          <a:latin typeface="+mn-lt"/>
          <a:ea typeface="+mn-ea"/>
          <a:cs typeface="+mn-cs"/>
        </a:defRPr>
      </a:lvl1pPr>
      <a:lvl2pPr marL="962025" indent="-369888" algn="l" defTabSz="1184275" rtl="0" fontAlgn="base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  <a:cs typeface="+mn-cs"/>
        </a:defRPr>
      </a:lvl2pPr>
      <a:lvl3pPr marL="1479550" indent="-295275" algn="l" defTabSz="1184275" rtl="0" fontAlgn="base">
        <a:spcBef>
          <a:spcPct val="20000"/>
        </a:spcBef>
        <a:spcAft>
          <a:spcPct val="0"/>
        </a:spcAft>
        <a:buChar char="•"/>
        <a:defRPr sz="3100">
          <a:solidFill>
            <a:schemeClr val="tx1"/>
          </a:solidFill>
          <a:latin typeface="+mn-lt"/>
          <a:cs typeface="+mn-cs"/>
        </a:defRPr>
      </a:lvl3pPr>
      <a:lvl4pPr marL="2071688" indent="-295275" algn="l" defTabSz="1184275" rtl="0" fontAlgn="base">
        <a:spcBef>
          <a:spcPct val="20000"/>
        </a:spcBef>
        <a:spcAft>
          <a:spcPct val="0"/>
        </a:spcAft>
        <a:buChar char="–"/>
        <a:defRPr sz="2600">
          <a:solidFill>
            <a:schemeClr val="tx1"/>
          </a:solidFill>
          <a:latin typeface="+mn-lt"/>
          <a:cs typeface="+mn-cs"/>
        </a:defRPr>
      </a:lvl4pPr>
      <a:lvl5pPr marL="2663825" indent="-295275" algn="l" defTabSz="1184275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cs typeface="+mn-cs"/>
        </a:defRPr>
      </a:lvl5pPr>
      <a:lvl6pPr marL="3121025" indent="-295275" algn="l" defTabSz="1184275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cs typeface="+mn-cs"/>
        </a:defRPr>
      </a:lvl6pPr>
      <a:lvl7pPr marL="3578225" indent="-295275" algn="l" defTabSz="1184275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cs typeface="+mn-cs"/>
        </a:defRPr>
      </a:lvl7pPr>
      <a:lvl8pPr marL="4035425" indent="-295275" algn="l" defTabSz="1184275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cs typeface="+mn-cs"/>
        </a:defRPr>
      </a:lvl8pPr>
      <a:lvl9pPr marL="4492625" indent="-295275" algn="l" defTabSz="1184275" rtl="0" fontAlgn="base">
        <a:spcBef>
          <a:spcPct val="20000"/>
        </a:spcBef>
        <a:spcAft>
          <a:spcPct val="0"/>
        </a:spcAft>
        <a:buChar char="»"/>
        <a:defRPr sz="26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orthvalleychorale.org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4.jpe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6" name="Picture 10" descr="NVC_logo_LG_RE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24237" y="376308"/>
            <a:ext cx="1794678" cy="1001623"/>
          </a:xfrm>
          <a:noFill/>
          <a:ln/>
        </p:spPr>
      </p:pic>
      <p:sp>
        <p:nvSpPr>
          <p:cNvPr id="4150" name="Rectangle 54"/>
          <p:cNvSpPr>
            <a:spLocks noChangeArrowheads="1"/>
          </p:cNvSpPr>
          <p:nvPr/>
        </p:nvSpPr>
        <p:spPr bwMode="auto">
          <a:xfrm>
            <a:off x="795337" y="7842250"/>
            <a:ext cx="7543800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1184275"/>
            <a:r>
              <a:rPr lang="en-US" sz="2400" b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Camelback Bible Church </a:t>
            </a:r>
          </a:p>
          <a:p>
            <a:pPr algn="ctr" defTabSz="1184275"/>
            <a:r>
              <a:rPr lang="en-US" sz="2400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3900 E. Stanford Dr. </a:t>
            </a:r>
          </a:p>
          <a:p>
            <a:pPr algn="ctr" defTabSz="1184275"/>
            <a:r>
              <a:rPr lang="en-US" sz="2400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Paradise Valley, AZ 85253</a:t>
            </a:r>
          </a:p>
          <a:p>
            <a:pPr algn="ctr" defTabSz="1184275"/>
            <a:r>
              <a:rPr lang="en-US" sz="2800" b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Sunday, April 28, 2024, at 3:00 PM</a:t>
            </a:r>
            <a:endParaRPr lang="en-US" sz="3200" b="1" dirty="0">
              <a:solidFill>
                <a:srgbClr val="99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158" name="Rectangle 62"/>
          <p:cNvSpPr>
            <a:spLocks noChangeArrowheads="1"/>
          </p:cNvSpPr>
          <p:nvPr/>
        </p:nvSpPr>
        <p:spPr bwMode="auto">
          <a:xfrm>
            <a:off x="338137" y="5331685"/>
            <a:ext cx="845820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1184275"/>
            <a:r>
              <a:rPr lang="en-US" sz="1800" b="1" i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Experience the fiery majesty of </a:t>
            </a:r>
          </a:p>
          <a:p>
            <a:pPr algn="ctr" defTabSz="1184275"/>
            <a:r>
              <a:rPr lang="en-US" sz="1800" b="1" i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Mendelssohn’s “crowning achievement” – Elijah!</a:t>
            </a:r>
          </a:p>
          <a:p>
            <a:pPr algn="ctr" defTabSz="1184275"/>
            <a:r>
              <a:rPr lang="en-US" sz="1800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Featuring over 60 singers with live orchestra, ASL interpreter and the new organ at one of the Valley's top concert venues! </a:t>
            </a:r>
          </a:p>
          <a:p>
            <a:pPr algn="ctr" defTabSz="1184275"/>
            <a:endParaRPr lang="en-US" sz="1800" dirty="0">
              <a:solidFill>
                <a:srgbClr val="99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defTabSz="1184275"/>
            <a:r>
              <a:rPr lang="en-US" sz="2000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Eleanor Johnson, </a:t>
            </a:r>
            <a:r>
              <a:rPr lang="en-US" sz="2000" i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Artistic Director </a:t>
            </a:r>
          </a:p>
          <a:p>
            <a:pPr algn="ctr" defTabSz="1184275"/>
            <a:endParaRPr lang="en-US" sz="1600" i="1" dirty="0">
              <a:solidFill>
                <a:srgbClr val="99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 defTabSz="1184275"/>
            <a:r>
              <a:rPr lang="en-US" sz="2000" i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ONE PERFORMANCE ONLY!</a:t>
            </a:r>
          </a:p>
          <a:p>
            <a:pPr algn="ctr" defTabSz="1184275"/>
            <a:endParaRPr lang="en-US" sz="1600" b="1" i="1" dirty="0">
              <a:solidFill>
                <a:srgbClr val="99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243137" y="9564238"/>
            <a:ext cx="621030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endParaRPr lang="en-US" sz="1200" b="1" dirty="0">
              <a:solidFill>
                <a:srgbClr val="996600"/>
              </a:solidFill>
            </a:endParaRPr>
          </a:p>
          <a:p>
            <a:r>
              <a:rPr lang="en-US" sz="2400" dirty="0">
                <a:solidFill>
                  <a:srgbClr val="996600"/>
                </a:solidFill>
              </a:rPr>
              <a:t>For tickets, $25 &amp; $28, scan the QR code </a:t>
            </a:r>
          </a:p>
          <a:p>
            <a:r>
              <a:rPr lang="en-US" sz="2400" dirty="0">
                <a:solidFill>
                  <a:srgbClr val="996600"/>
                </a:solidFill>
              </a:rPr>
              <a:t>OR visit </a:t>
            </a:r>
            <a:r>
              <a:rPr lang="en-US" sz="2400" dirty="0">
                <a:solidFill>
                  <a:srgbClr val="996600"/>
                </a:solidFill>
                <a:hlinkClick r:id="rId3"/>
              </a:rPr>
              <a:t>www.northvalleychorale.org</a:t>
            </a:r>
            <a:r>
              <a:rPr lang="en-US" sz="2400" dirty="0">
                <a:solidFill>
                  <a:srgbClr val="996600"/>
                </a:solidFill>
              </a:rPr>
              <a:t> </a:t>
            </a:r>
          </a:p>
          <a:p>
            <a:r>
              <a:rPr lang="en-US" sz="2400" dirty="0">
                <a:solidFill>
                  <a:srgbClr val="996600"/>
                </a:solidFill>
              </a:rPr>
              <a:t>OR call box office 623.252.1748 </a:t>
            </a:r>
          </a:p>
          <a:p>
            <a:pPr algn="ctr"/>
            <a:endParaRPr lang="en-US" sz="1200" b="1" dirty="0">
              <a:solidFill>
                <a:srgbClr val="996600"/>
              </a:solidFill>
            </a:endParaRP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1E9CCB5B-3CC8-201B-A89B-6CFF8E8EA7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7366" y="1920850"/>
            <a:ext cx="6016893" cy="3310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2">
            <a:extLst>
              <a:ext uri="{FF2B5EF4-FFF2-40B4-BE49-F238E27FC236}">
                <a16:creationId xmlns:a16="http://schemas.microsoft.com/office/drawing/2014/main" id="{35BB2418-B9D5-3C1E-EC07-EAB2BDFEBD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80077" y="1353803"/>
            <a:ext cx="646353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defTabSz="1184275"/>
            <a:r>
              <a:rPr lang="en-US" sz="1200" i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The Valley’s premier community choir</a:t>
            </a:r>
          </a:p>
          <a:p>
            <a:pPr algn="ctr" defTabSz="1184275"/>
            <a:r>
              <a:rPr lang="en-US" sz="1200" i="1" dirty="0">
                <a:solidFill>
                  <a:srgbClr val="9966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www.northvalleychorale.org </a:t>
            </a:r>
          </a:p>
          <a:p>
            <a:pPr algn="ctr" defTabSz="1184275"/>
            <a:endParaRPr lang="en-US" sz="1200" i="1" dirty="0">
              <a:solidFill>
                <a:srgbClr val="996600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5" name="Picture 4" descr="A qr code with a few black squares&#10;&#10;Description automatically generated">
            <a:extLst>
              <a:ext uri="{FF2B5EF4-FFF2-40B4-BE49-F238E27FC236}">
                <a16:creationId xmlns:a16="http://schemas.microsoft.com/office/drawing/2014/main" id="{6EC88D19-4CE9-5C9B-6970-8DC9450B6AD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37" y="9686098"/>
            <a:ext cx="1447800" cy="1447800"/>
          </a:xfrm>
          <a:prstGeom prst="rect">
            <a:avLst/>
          </a:prstGeom>
        </p:spPr>
      </p:pic>
      <p:pic>
        <p:nvPicPr>
          <p:cNvPr id="1026" name="Picture 2" descr="ASL Interpreter Logo American Sign Language Bumper Stickers ...">
            <a:extLst>
              <a:ext uri="{FF2B5EF4-FFF2-40B4-BE49-F238E27FC236}">
                <a16:creationId xmlns:a16="http://schemas.microsoft.com/office/drawing/2014/main" id="{D233B997-1D0D-07C8-E4FB-A92B84482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2696" y="10871424"/>
            <a:ext cx="2143125" cy="1181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84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842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05D9325015C9143A244C76EEEDE23FC" ma:contentTypeVersion="7" ma:contentTypeDescription="Create a new document." ma:contentTypeScope="" ma:versionID="23fdbc3d0a595d4f5e2abe235cd82606">
  <xsd:schema xmlns:xsd="http://www.w3.org/2001/XMLSchema" xmlns:xs="http://www.w3.org/2001/XMLSchema" xmlns:p="http://schemas.microsoft.com/office/2006/metadata/properties" xmlns:ns3="bf206234-5c5e-4ca0-b203-70d1f8b758cb" targetNamespace="http://schemas.microsoft.com/office/2006/metadata/properties" ma:root="true" ma:fieldsID="7f23e04773e6c63a7171eacbf439fd95" ns3:_="">
    <xsd:import namespace="bf206234-5c5e-4ca0-b203-70d1f8b758c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ObjectDetectorVersions" minOccurs="0"/>
                <xsd:element ref="ns3:_activity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206234-5c5e-4ca0-b203-70d1f8b758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earchProperties" ma:index="1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f206234-5c5e-4ca0-b203-70d1f8b758cb" xsi:nil="true"/>
  </documentManagement>
</p:properties>
</file>

<file path=customXml/itemProps1.xml><?xml version="1.0" encoding="utf-8"?>
<ds:datastoreItem xmlns:ds="http://schemas.openxmlformats.org/officeDocument/2006/customXml" ds:itemID="{624F6E51-8E5D-4DF3-A0B6-4DFD879A6B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206234-5c5e-4ca0-b203-70d1f8b758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5CD1DDA-2027-46E7-898B-EF7F0B65371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A7EAF08-190D-4D22-9466-57B8A9C0C281}">
  <ds:schemaRefs>
    <ds:schemaRef ds:uri="http://purl.org/dc/terms/"/>
    <ds:schemaRef ds:uri="bf206234-5c5e-4ca0-b203-70d1f8b758cb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4418</TotalTime>
  <Words>105</Words>
  <Application>Microsoft Office PowerPoint</Application>
  <PresentationFormat>Ledger Paper (11x17 in)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Verdana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Elizabeth A Johnson</dc:creator>
  <cp:lastModifiedBy>Anita Murcko</cp:lastModifiedBy>
  <cp:revision>73</cp:revision>
  <cp:lastPrinted>2024-03-10T17:58:21Z</cp:lastPrinted>
  <dcterms:created xsi:type="dcterms:W3CDTF">2011-10-17T04:01:52Z</dcterms:created>
  <dcterms:modified xsi:type="dcterms:W3CDTF">2024-03-12T04:29:54Z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0x010100105D9325015C9143A244C76EEEDE23FC</vt:lpwstr>
  </property>
</Properties>
</file>